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838C42B-C0CF-4DDD-9E01-B07DF55CAF30}" type="datetimeFigureOut">
              <a:rPr lang="en-IN" smtClean="0"/>
              <a:pPr/>
              <a:t>17-06-2020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EFEDC5-1BCB-49A4-88D8-BF2EB95681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8C42B-C0CF-4DDD-9E01-B07DF55CAF30}" type="datetimeFigureOut">
              <a:rPr lang="en-IN" smtClean="0"/>
              <a:pPr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FEDC5-1BCB-49A4-88D8-BF2EB95681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8C42B-C0CF-4DDD-9E01-B07DF55CAF30}" type="datetimeFigureOut">
              <a:rPr lang="en-IN" smtClean="0"/>
              <a:pPr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FEDC5-1BCB-49A4-88D8-BF2EB95681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8C42B-C0CF-4DDD-9E01-B07DF55CAF30}" type="datetimeFigureOut">
              <a:rPr lang="en-IN" smtClean="0"/>
              <a:pPr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FEDC5-1BCB-49A4-88D8-BF2EB95681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838C42B-C0CF-4DDD-9E01-B07DF55CAF30}" type="datetimeFigureOut">
              <a:rPr lang="en-IN" smtClean="0"/>
              <a:pPr/>
              <a:t>17-06-2020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EFEDC5-1BCB-49A4-88D8-BF2EB95681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8C42B-C0CF-4DDD-9E01-B07DF55CAF30}" type="datetimeFigureOut">
              <a:rPr lang="en-IN" smtClean="0"/>
              <a:pPr/>
              <a:t>17-06-2020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6EFEDC5-1BCB-49A4-88D8-BF2EB95681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8C42B-C0CF-4DDD-9E01-B07DF55CAF30}" type="datetimeFigureOut">
              <a:rPr lang="en-IN" smtClean="0"/>
              <a:pPr/>
              <a:t>17-06-2020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6EFEDC5-1BCB-49A4-88D8-BF2EB95681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8C42B-C0CF-4DDD-9E01-B07DF55CAF30}" type="datetimeFigureOut">
              <a:rPr lang="en-IN" smtClean="0"/>
              <a:pPr/>
              <a:t>17-06-2020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FEDC5-1BCB-49A4-88D8-BF2EB95681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8C42B-C0CF-4DDD-9E01-B07DF55CAF30}" type="datetimeFigureOut">
              <a:rPr lang="en-IN" smtClean="0"/>
              <a:pPr/>
              <a:t>17-06-2020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FEDC5-1BCB-49A4-88D8-BF2EB95681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838C42B-C0CF-4DDD-9E01-B07DF55CAF30}" type="datetimeFigureOut">
              <a:rPr lang="en-IN" smtClean="0"/>
              <a:pPr/>
              <a:t>17-06-2020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EFEDC5-1BCB-49A4-88D8-BF2EB95681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838C42B-C0CF-4DDD-9E01-B07DF55CAF30}" type="datetimeFigureOut">
              <a:rPr lang="en-IN" smtClean="0"/>
              <a:pPr/>
              <a:t>17-06-2020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EFEDC5-1BCB-49A4-88D8-BF2EB95681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838C42B-C0CF-4DDD-9E01-B07DF55CAF30}" type="datetimeFigureOut">
              <a:rPr lang="en-IN" smtClean="0"/>
              <a:pPr/>
              <a:t>17-06-2020</a:t>
            </a:fld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6EFEDC5-1BCB-49A4-88D8-BF2EB95681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INTELLECTUAL PROPERTY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72775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INDUSTREAL DESIGNS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Indian Designs Act, 2000.</a:t>
            </a:r>
          </a:p>
          <a:p>
            <a:r>
              <a:rPr lang="en-IN" dirty="0" smtClean="0"/>
              <a:t>Creation of Industrial product. </a:t>
            </a:r>
          </a:p>
          <a:p>
            <a:r>
              <a:rPr lang="en-IN" dirty="0" smtClean="0"/>
              <a:t>Shape, pattern, composition or colours applied etc. which can be judged by eye.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6790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/>
              <a:t>GEOGRAPHICAL INDICATIONS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Geographical Indications of Goods           (registration and protection) Act 1999.</a:t>
            </a:r>
          </a:p>
          <a:p>
            <a:r>
              <a:rPr lang="en-IN" dirty="0" smtClean="0"/>
              <a:t>Section 8</a:t>
            </a:r>
          </a:p>
          <a:p>
            <a:r>
              <a:rPr lang="en-IN" dirty="0" smtClean="0"/>
              <a:t>Indication or name used to identify goods.</a:t>
            </a:r>
          </a:p>
          <a:p>
            <a:r>
              <a:rPr lang="en-IN" dirty="0" smtClean="0"/>
              <a:t>Ex: Basmati rice, Banaras silks, Kanchepuram silk, Darjeeling tea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15656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TRADE SECRET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Commercial information of business. </a:t>
            </a:r>
          </a:p>
          <a:p>
            <a:r>
              <a:rPr lang="en-IN" dirty="0" smtClean="0"/>
              <a:t>Ideas, concepts, inventions, manufacturing process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15855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PATENTS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Indian Patents Act, 1970</a:t>
            </a:r>
          </a:p>
          <a:p>
            <a:r>
              <a:rPr lang="en-IN" dirty="0" smtClean="0"/>
              <a:t>Patents Act(amendment) 2002</a:t>
            </a:r>
          </a:p>
          <a:p>
            <a:r>
              <a:rPr lang="en-IN" dirty="0" smtClean="0"/>
              <a:t>Inventor of a new thing or new process of manufacture.</a:t>
            </a:r>
          </a:p>
          <a:p>
            <a:r>
              <a:rPr lang="en-IN" dirty="0" smtClean="0"/>
              <a:t>Use or sell for certain number of years.</a:t>
            </a:r>
          </a:p>
          <a:p>
            <a:r>
              <a:rPr lang="en-IN" dirty="0" smtClean="0"/>
              <a:t>Term- 20 years.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0606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PLANT VARIETY RIGHTS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Plants breeders rights.</a:t>
            </a:r>
          </a:p>
          <a:p>
            <a:r>
              <a:rPr lang="en-IN" dirty="0" smtClean="0"/>
              <a:t>Breeders of new varieties of plants.</a:t>
            </a:r>
          </a:p>
          <a:p>
            <a:r>
              <a:rPr lang="en-IN" dirty="0" smtClean="0"/>
              <a:t>Royalty for number of years,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84221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term Intellectual Property relates to the creations of human mind and human intellect. </a:t>
            </a:r>
          </a:p>
          <a:p>
            <a:r>
              <a:rPr lang="en-IN" dirty="0"/>
              <a:t>I</a:t>
            </a:r>
            <a:r>
              <a:rPr lang="en-IN" dirty="0" smtClean="0"/>
              <a:t>ntangible </a:t>
            </a:r>
            <a:r>
              <a:rPr lang="en-IN" dirty="0"/>
              <a:t>property developed using one’s intellect.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Intellectual Property Rights includes Patents, </a:t>
            </a:r>
            <a:r>
              <a:rPr lang="en-IN" dirty="0" smtClean="0"/>
              <a:t>Copyrights, Trademarks, industrial designs etc.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3048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DEFINITION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As per </a:t>
            </a:r>
            <a:r>
              <a:rPr lang="en-IN" dirty="0" smtClean="0"/>
              <a:t> Article 2 (viii) of WIPO (The </a:t>
            </a:r>
            <a:r>
              <a:rPr lang="en-IN" dirty="0"/>
              <a:t>World Intellectual Property Organisation) “Intellectual Property refers to creation of the mind, such as inventions; literary and artistic works; designs; and symbols, names and images used in commerce.”</a:t>
            </a:r>
          </a:p>
        </p:txBody>
      </p:sp>
    </p:spTree>
    <p:extLst>
      <p:ext uri="{BB962C8B-B14F-4D97-AF65-F5344CB8AC3E}">
        <p14:creationId xmlns:p14="http://schemas.microsoft.com/office/powerpoint/2010/main" xmlns="" val="3908418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/>
              <a:t>INTELLECTUAL PROPERTY RIGHTS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is the right on the intellectual property given to the inventor or creator of the product for a limited period of time as an incentive for the time, labour and money invested by him.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09393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NEED FOR PROTECTION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Security to </a:t>
            </a:r>
            <a:r>
              <a:rPr lang="en-IN" dirty="0" smtClean="0"/>
              <a:t>investors.</a:t>
            </a:r>
          </a:p>
          <a:p>
            <a:r>
              <a:rPr lang="en-IN" dirty="0" smtClean="0"/>
              <a:t>Healthy competition.</a:t>
            </a:r>
          </a:p>
          <a:p>
            <a:r>
              <a:rPr lang="en-IN" dirty="0" smtClean="0"/>
              <a:t>Controls piracy and plagiarism.</a:t>
            </a:r>
          </a:p>
          <a:p>
            <a:r>
              <a:rPr lang="en-IN" dirty="0" smtClean="0"/>
              <a:t>Avoid infringements.</a:t>
            </a:r>
          </a:p>
          <a:p>
            <a:r>
              <a:rPr lang="en-IN" dirty="0" smtClean="0"/>
              <a:t>Encourages creativity and quality.</a:t>
            </a:r>
          </a:p>
          <a:p>
            <a:r>
              <a:rPr lang="en-IN" dirty="0" smtClean="0"/>
              <a:t>Increase employment opportunity.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91054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FEAUTURE OF I.P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Applies to information, ideas or other intangible expressed innovation.</a:t>
            </a:r>
          </a:p>
          <a:p>
            <a:r>
              <a:rPr lang="en-IN" sz="2800" dirty="0" smtClean="0"/>
              <a:t>Product of intellect or mind – books, articles, songs, inventions, designs, logo, business marks, trade secrets etc.</a:t>
            </a:r>
          </a:p>
          <a:p>
            <a:r>
              <a:rPr lang="en-IN" sz="2800" dirty="0" smtClean="0"/>
              <a:t>Each intellectual property is protected under different means of protection – copyrights act, patents act, designs act trade marks act.</a:t>
            </a:r>
          </a:p>
          <a:p>
            <a:r>
              <a:rPr lang="en-IN" sz="2800" dirty="0" smtClean="0"/>
              <a:t>Does not suffer from excludability.</a:t>
            </a:r>
          </a:p>
          <a:p>
            <a:r>
              <a:rPr lang="en-IN" sz="2800" dirty="0" smtClean="0"/>
              <a:t>Intangible and incorporeal.</a:t>
            </a:r>
          </a:p>
          <a:p>
            <a:endParaRPr lang="en-IN" sz="2800" dirty="0" smtClean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3809615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SCOPE OF I.P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 smtClean="0"/>
              <a:t>WIPO and  TRIPS- 14</a:t>
            </a:r>
            <a:r>
              <a:rPr lang="en-IN" baseline="30000" dirty="0" smtClean="0"/>
              <a:t>th</a:t>
            </a:r>
            <a:r>
              <a:rPr lang="en-IN" dirty="0" smtClean="0"/>
              <a:t> July, 1967- Article 2(viii)</a:t>
            </a:r>
          </a:p>
          <a:p>
            <a:r>
              <a:rPr lang="en-IN" dirty="0" smtClean="0"/>
              <a:t>Literary, artistic and scientific works.</a:t>
            </a:r>
          </a:p>
          <a:p>
            <a:r>
              <a:rPr lang="en-IN" dirty="0" smtClean="0"/>
              <a:t>Performances of artists, phonograms and broadcasts.</a:t>
            </a:r>
          </a:p>
          <a:p>
            <a:r>
              <a:rPr lang="en-IN" dirty="0" smtClean="0"/>
              <a:t>Invention of human endeavour.</a:t>
            </a:r>
          </a:p>
          <a:p>
            <a:r>
              <a:rPr lang="en-IN" dirty="0" smtClean="0"/>
              <a:t>Scientific discoveries.</a:t>
            </a:r>
          </a:p>
          <a:p>
            <a:r>
              <a:rPr lang="en-IN" dirty="0" smtClean="0"/>
              <a:t>Industrial designs.</a:t>
            </a:r>
          </a:p>
          <a:p>
            <a:r>
              <a:rPr lang="en-IN" dirty="0" smtClean="0"/>
              <a:t>Trademarks, service marks and commercial names and designation.</a:t>
            </a:r>
          </a:p>
          <a:p>
            <a:r>
              <a:rPr lang="en-IN" dirty="0" smtClean="0"/>
              <a:t>Unfair competition. </a:t>
            </a:r>
          </a:p>
          <a:p>
            <a:r>
              <a:rPr lang="en-IN" dirty="0" smtClean="0"/>
              <a:t>Geographical indications.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4001325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TRADEMARKS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Indian Trade Marks Act, 1999.</a:t>
            </a:r>
          </a:p>
          <a:p>
            <a:r>
              <a:rPr lang="en-IN" dirty="0" smtClean="0"/>
              <a:t>Section 2(1)(zb)</a:t>
            </a:r>
          </a:p>
          <a:p>
            <a:r>
              <a:rPr lang="en-IN" dirty="0" smtClean="0"/>
              <a:t>Marks of goods and services of one firm from those of others.</a:t>
            </a:r>
          </a:p>
          <a:p>
            <a:r>
              <a:rPr lang="en-IN" dirty="0" smtClean="0"/>
              <a:t>Shape of goods, packaging and combination of colours etc.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</a:t>
            </a:r>
            <a:endParaRPr lang="en-IN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46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COPYRIGHTS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Indian Copyrights Act, 1957.</a:t>
            </a:r>
          </a:p>
          <a:p>
            <a:r>
              <a:rPr lang="en-IN" dirty="0" smtClean="0"/>
              <a:t>Copyrights Amendment Act - 2012</a:t>
            </a:r>
          </a:p>
          <a:p>
            <a:r>
              <a:rPr lang="en-IN" dirty="0" smtClean="0"/>
              <a:t>Artistic skills.</a:t>
            </a:r>
          </a:p>
          <a:p>
            <a:r>
              <a:rPr lang="en-IN" dirty="0" smtClean="0"/>
              <a:t>Artists, authors, producers of films.</a:t>
            </a:r>
          </a:p>
          <a:p>
            <a:r>
              <a:rPr lang="en-IN" dirty="0" smtClean="0"/>
              <a:t>Term- life of author+60 years.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76444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75</TotalTime>
  <Words>489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INTELLECTUAL PROPERTY</vt:lpstr>
      <vt:lpstr>INTRODUCTION</vt:lpstr>
      <vt:lpstr>DEFINITION</vt:lpstr>
      <vt:lpstr>INTELLECTUAL PROPERTY RIGHTS </vt:lpstr>
      <vt:lpstr>NEED FOR PROTECTION</vt:lpstr>
      <vt:lpstr>FEAUTURE OF I.P</vt:lpstr>
      <vt:lpstr>SCOPE OF I.P</vt:lpstr>
      <vt:lpstr>TRADEMARKS </vt:lpstr>
      <vt:lpstr>COPYRIGHTS</vt:lpstr>
      <vt:lpstr>INDUSTREAL DESIGNS</vt:lpstr>
      <vt:lpstr>GEOGRAPHICAL INDICATIONS  </vt:lpstr>
      <vt:lpstr>TRADE SECRET</vt:lpstr>
      <vt:lpstr>PATENTS</vt:lpstr>
      <vt:lpstr>PLANT VARIETY RIGHTS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PROPERTY</dc:title>
  <dc:creator>Sindhu Hegde</dc:creator>
  <cp:lastModifiedBy>SHK</cp:lastModifiedBy>
  <cp:revision>9</cp:revision>
  <dcterms:created xsi:type="dcterms:W3CDTF">2018-09-21T15:40:51Z</dcterms:created>
  <dcterms:modified xsi:type="dcterms:W3CDTF">2020-06-17T06:56:31Z</dcterms:modified>
</cp:coreProperties>
</file>